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31A57"/>
    <a:srgbClr val="FEB401"/>
    <a:srgbClr val="5F2279"/>
    <a:srgbClr val="F7F1FF"/>
    <a:srgbClr val="F1E5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8921DA3-7B39-769B-18B4-DE37ED14349B}" v="26" dt="2026-10-12T09:38:06.6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5097" autoAdjust="0"/>
  </p:normalViewPr>
  <p:slideViewPr>
    <p:cSldViewPr snapToGrid="0" snapToObjects="1">
      <p:cViewPr varScale="1">
        <p:scale>
          <a:sx n="95" d="100"/>
          <a:sy n="95" d="100"/>
        </p:scale>
        <p:origin x="17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6111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F32270-A0E7-4B5B-8AD7-8DA611529853}" type="datetimeFigureOut">
              <a:t>10/12/2026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-228600" y="1524000"/>
            <a:ext cx="7315200" cy="41148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5867400"/>
            <a:ext cx="5486400" cy="48006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11580813"/>
            <a:ext cx="2971800" cy="6111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997B02-D8CA-479D-92DF-CBB5CE37F4C3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621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4.png"/><Relationship Id="rId4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431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Image 0" descr="/home/claude/assets/mapp_mark.png">
            <a:extLst>
              <a:ext uri="{FF2B5EF4-FFF2-40B4-BE49-F238E27FC236}">
                <a16:creationId xmlns:a16="http://schemas.microsoft.com/office/drawing/2014/main" id="{66BDF6DE-44BD-FA80-12D6-8AF5878B283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17781" t="17460" r="-1217" b="30723"/>
          <a:stretch>
            <a:fillRect/>
          </a:stretch>
        </p:blipFill>
        <p:spPr>
          <a:xfrm>
            <a:off x="-1" y="0"/>
            <a:ext cx="10927755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00200" y="548640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3200" b="1" dirty="0">
                <a:solidFill>
                  <a:srgbClr val="FFFFFF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Editable campaign templates</a:t>
            </a:r>
            <a:endParaRPr lang="en-US" sz="3200" dirty="0">
              <a:latin typeface="Futura Medium" panose="020B0800000000000000" pitchFamily="34" charset="0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1618488" y="1170432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dirty="0">
                <a:solidFill>
                  <a:srgbClr val="FEB401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Drop in your logo and details — and join Culture Builds Us</a:t>
            </a:r>
            <a:endParaRPr lang="en-US" sz="1600" dirty="0">
              <a:latin typeface="Futura Medium" panose="020B0800000000000000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4A0CFFCA-3A18-B9BB-7EE4-70A0A1166188}"/>
              </a:ext>
            </a:extLst>
          </p:cNvPr>
          <p:cNvGrpSpPr/>
          <p:nvPr/>
        </p:nvGrpSpPr>
        <p:grpSpPr>
          <a:xfrm>
            <a:off x="865632" y="2020940"/>
            <a:ext cx="6193536" cy="4059820"/>
            <a:chOff x="865632" y="2020940"/>
            <a:chExt cx="6193536" cy="4059820"/>
          </a:xfrm>
        </p:grpSpPr>
        <p:sp>
          <p:nvSpPr>
            <p:cNvPr id="5" name="Shape 2"/>
            <p:cNvSpPr/>
            <p:nvPr/>
          </p:nvSpPr>
          <p:spPr>
            <a:xfrm>
              <a:off x="865632" y="2514600"/>
              <a:ext cx="6193536" cy="3566160"/>
            </a:xfrm>
            <a:prstGeom prst="roundRect">
              <a:avLst>
                <a:gd name="adj" fmla="val 1702"/>
              </a:avLst>
            </a:prstGeom>
            <a:solidFill>
              <a:srgbClr val="F7F1FF"/>
            </a:solidFill>
            <a:ln/>
            <a:effectLst>
              <a:outerShdw blurRad="101600" dist="38100" dir="5400000" algn="bl" rotWithShape="0">
                <a:srgbClr val="BBBBBB">
                  <a:alpha val="32000"/>
                </a:srgbClr>
              </a:outerShdw>
            </a:effectLst>
          </p:spPr>
          <p:txBody>
            <a:bodyPr/>
            <a:lstStyle/>
            <a:p>
              <a:endParaRPr lang="en-AU"/>
            </a:p>
          </p:txBody>
        </p:sp>
        <p:sp>
          <p:nvSpPr>
            <p:cNvPr id="6" name="Text 3"/>
            <p:cNvSpPr txBox="1"/>
            <p:nvPr/>
          </p:nvSpPr>
          <p:spPr>
            <a:xfrm>
              <a:off x="1264245" y="2020940"/>
              <a:ext cx="4831755" cy="4114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800" b="1" dirty="0">
                  <a:solidFill>
                    <a:srgbClr val="FEB401"/>
                  </a:solidFill>
                  <a:latin typeface="Futura Medium" panose="020B0800000000000000" pitchFamily="34" charset="0"/>
                  <a:ea typeface="Calibri" pitchFamily="34" charset="-122"/>
                  <a:cs typeface="Calibri" pitchFamily="34" charset="-120"/>
                </a:rPr>
                <a:t>How to use these templates</a:t>
              </a:r>
              <a:endParaRPr lang="en-US" sz="1800" dirty="0">
                <a:solidFill>
                  <a:srgbClr val="FEB401"/>
                </a:solidFill>
                <a:latin typeface="Futura Medium" panose="020B0800000000000000" pitchFamily="34" charset="0"/>
              </a:endParaRPr>
            </a:p>
          </p:txBody>
        </p:sp>
        <p:sp>
          <p:nvSpPr>
            <p:cNvPr id="7" name="Text 4"/>
            <p:cNvSpPr txBox="1"/>
            <p:nvPr/>
          </p:nvSpPr>
          <p:spPr>
            <a:xfrm>
              <a:off x="1264245" y="2514600"/>
              <a:ext cx="5440719" cy="338328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342900" indent="-342900">
                <a:lnSpc>
                  <a:spcPct val="105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Open this file in PowerPoint — or import it into Canva or Google Slides.</a:t>
              </a:r>
              <a:endParaRPr lang="en-US" sz="1450" dirty="0">
                <a:latin typeface="Futura Light" panose="020B0500000000000000" pitchFamily="34" charset="0"/>
              </a:endParaRPr>
            </a:p>
            <a:p>
              <a:pPr marL="342900" indent="-342900">
                <a:lnSpc>
                  <a:spcPct val="105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Replace every [bracketed] prompt with your own words.</a:t>
              </a:r>
              <a:endParaRPr lang="en-US" sz="1450" dirty="0">
                <a:latin typeface="Futura Light" panose="020B0500000000000000" pitchFamily="34" charset="0"/>
              </a:endParaRPr>
            </a:p>
            <a:p>
              <a:pPr marL="342900" indent="-342900">
                <a:lnSpc>
                  <a:spcPct val="105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Click a dashed box and insert your organisation's logo.</a:t>
              </a:r>
              <a:endParaRPr lang="en-US" sz="1450" dirty="0">
                <a:latin typeface="Futura Light" panose="020B0500000000000000" pitchFamily="34" charset="0"/>
              </a:endParaRPr>
            </a:p>
            <a:p>
              <a:pPr marL="342900" indent="-342900">
                <a:lnSpc>
                  <a:spcPct val="105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Keep the campaign hashtags and tag @mappnetwork.</a:t>
              </a:r>
              <a:endParaRPr lang="en-US" sz="1450" dirty="0">
                <a:latin typeface="Futura Light" panose="020B0500000000000000" pitchFamily="34" charset="0"/>
              </a:endParaRPr>
            </a:p>
            <a:p>
              <a:pPr marL="342900" indent="-342900">
                <a:lnSpc>
                  <a:spcPct val="105000"/>
                </a:lnSpc>
                <a:spcAft>
                  <a:spcPts val="900"/>
                </a:spcAft>
                <a:buSzPct val="100000"/>
                <a:buChar char="•"/>
              </a:pPr>
              <a:r>
                <a:rPr lang="en-US" sz="145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Export each slide as an image (File → Export / Save as PNG) to post.</a:t>
              </a:r>
              <a:endParaRPr lang="en-US" sz="1450" dirty="0">
                <a:latin typeface="Futura Light" panose="020B0500000000000000" pitchFamily="34" charset="0"/>
              </a:endParaRPr>
            </a:p>
            <a:p>
              <a:pPr marL="342900" indent="-342900">
                <a:lnSpc>
                  <a:spcPct val="105000"/>
                </a:lnSpc>
                <a:buSzPct val="100000"/>
                <a:buChar char="•"/>
              </a:pPr>
              <a:r>
                <a:rPr lang="en-US" sz="145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Pick the templates that suit you — you don't need to use them all.</a:t>
              </a:r>
              <a:endParaRPr lang="en-US" sz="1450" dirty="0">
                <a:latin typeface="Futura Light" panose="020B0500000000000000" pitchFamily="34" charset="0"/>
              </a:endParaRP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00554472-9722-E079-604E-599DA80C4EE9}"/>
              </a:ext>
            </a:extLst>
          </p:cNvPr>
          <p:cNvGrpSpPr/>
          <p:nvPr/>
        </p:nvGrpSpPr>
        <p:grpSpPr>
          <a:xfrm>
            <a:off x="7315200" y="2011680"/>
            <a:ext cx="4114800" cy="4069080"/>
            <a:chOff x="7491984" y="2011680"/>
            <a:chExt cx="4114800" cy="4069080"/>
          </a:xfrm>
        </p:grpSpPr>
        <p:sp>
          <p:nvSpPr>
            <p:cNvPr id="8" name="Shape 5"/>
            <p:cNvSpPr/>
            <p:nvPr/>
          </p:nvSpPr>
          <p:spPr>
            <a:xfrm>
              <a:off x="7491984" y="2514600"/>
              <a:ext cx="4114800" cy="3566160"/>
            </a:xfrm>
            <a:prstGeom prst="roundRect">
              <a:avLst>
                <a:gd name="adj" fmla="val 1778"/>
              </a:avLst>
            </a:prstGeom>
            <a:solidFill>
              <a:srgbClr val="F7F1FF"/>
            </a:solidFill>
            <a:ln/>
            <a:effectLst>
              <a:outerShdw blurRad="101600" dist="38100" dir="5400000" algn="bl" rotWithShape="0">
                <a:srgbClr val="BBBBBB">
                  <a:alpha val="32000"/>
                </a:srgbClr>
              </a:outerShdw>
            </a:effectLst>
          </p:spPr>
          <p:txBody>
            <a:bodyPr/>
            <a:lstStyle/>
            <a:p>
              <a:endParaRPr lang="en-AU"/>
            </a:p>
          </p:txBody>
        </p:sp>
        <p:sp>
          <p:nvSpPr>
            <p:cNvPr id="9" name="Text 6"/>
            <p:cNvSpPr txBox="1"/>
            <p:nvPr/>
          </p:nvSpPr>
          <p:spPr>
            <a:xfrm>
              <a:off x="7818120" y="2011680"/>
              <a:ext cx="356616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600" b="1" dirty="0">
                  <a:solidFill>
                    <a:srgbClr val="FEB401"/>
                  </a:solidFill>
                  <a:latin typeface="Futura Medium" panose="020B0800000000000000" pitchFamily="34" charset="0"/>
                  <a:ea typeface="Calibri" pitchFamily="34" charset="-122"/>
                  <a:cs typeface="Calibri" pitchFamily="34" charset="-120"/>
                </a:rPr>
                <a:t>Quick brand reference</a:t>
              </a:r>
              <a:endParaRPr lang="en-US" sz="1600" dirty="0">
                <a:solidFill>
                  <a:srgbClr val="FEB401"/>
                </a:solidFill>
                <a:latin typeface="Futura Medium" panose="020B0800000000000000" pitchFamily="34" charset="0"/>
              </a:endParaRPr>
            </a:p>
          </p:txBody>
        </p:sp>
        <p:sp>
          <p:nvSpPr>
            <p:cNvPr id="10" name="Shape 7"/>
            <p:cNvSpPr/>
            <p:nvPr/>
          </p:nvSpPr>
          <p:spPr>
            <a:xfrm>
              <a:off x="7772400" y="2827114"/>
              <a:ext cx="658368" cy="502920"/>
            </a:xfrm>
            <a:prstGeom prst="roundRect">
              <a:avLst>
                <a:gd name="adj" fmla="val 9091"/>
              </a:avLst>
            </a:prstGeom>
            <a:solidFill>
              <a:srgbClr val="5F2279"/>
            </a:solidFill>
            <a:ln/>
          </p:spPr>
          <p:txBody>
            <a:bodyPr/>
            <a:lstStyle/>
            <a:p>
              <a:endParaRPr lang="en-AU"/>
            </a:p>
          </p:txBody>
        </p:sp>
        <p:sp>
          <p:nvSpPr>
            <p:cNvPr id="11" name="Text 8"/>
            <p:cNvSpPr txBox="1"/>
            <p:nvPr/>
          </p:nvSpPr>
          <p:spPr>
            <a:xfrm>
              <a:off x="7699248" y="3357466"/>
              <a:ext cx="80467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Purple</a:t>
              </a:r>
              <a:endParaRPr lang="en-US" sz="900" dirty="0">
                <a:latin typeface="Futura Light" panose="020B0500000000000000" pitchFamily="34" charset="0"/>
              </a:endParaRPr>
            </a:p>
          </p:txBody>
        </p:sp>
        <p:sp>
          <p:nvSpPr>
            <p:cNvPr id="12" name="Shape 9"/>
            <p:cNvSpPr/>
            <p:nvPr/>
          </p:nvSpPr>
          <p:spPr>
            <a:xfrm>
              <a:off x="8531352" y="2827114"/>
              <a:ext cx="658368" cy="502920"/>
            </a:xfrm>
            <a:prstGeom prst="roundRect">
              <a:avLst>
                <a:gd name="adj" fmla="val 9091"/>
              </a:avLst>
            </a:prstGeom>
            <a:solidFill>
              <a:srgbClr val="FEB401"/>
            </a:solidFill>
            <a:ln/>
          </p:spPr>
          <p:txBody>
            <a:bodyPr/>
            <a:lstStyle/>
            <a:p>
              <a:endParaRPr lang="en-AU"/>
            </a:p>
          </p:txBody>
        </p:sp>
        <p:sp>
          <p:nvSpPr>
            <p:cNvPr id="13" name="Text 10"/>
            <p:cNvSpPr txBox="1"/>
            <p:nvPr/>
          </p:nvSpPr>
          <p:spPr>
            <a:xfrm>
              <a:off x="8458200" y="3357466"/>
              <a:ext cx="80467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Gold</a:t>
              </a:r>
              <a:endParaRPr lang="en-US" sz="900" dirty="0">
                <a:latin typeface="Futura Light" panose="020B0500000000000000" pitchFamily="34" charset="0"/>
              </a:endParaRPr>
            </a:p>
          </p:txBody>
        </p:sp>
        <p:sp>
          <p:nvSpPr>
            <p:cNvPr id="14" name="Shape 11"/>
            <p:cNvSpPr/>
            <p:nvPr/>
          </p:nvSpPr>
          <p:spPr>
            <a:xfrm>
              <a:off x="9290304" y="2827114"/>
              <a:ext cx="658368" cy="502920"/>
            </a:xfrm>
            <a:prstGeom prst="roundRect">
              <a:avLst>
                <a:gd name="adj" fmla="val 9091"/>
              </a:avLst>
            </a:prstGeom>
            <a:solidFill>
              <a:srgbClr val="297D5C"/>
            </a:solidFill>
            <a:ln/>
          </p:spPr>
          <p:txBody>
            <a:bodyPr/>
            <a:lstStyle/>
            <a:p>
              <a:endParaRPr lang="en-AU"/>
            </a:p>
          </p:txBody>
        </p:sp>
        <p:sp>
          <p:nvSpPr>
            <p:cNvPr id="15" name="Text 12"/>
            <p:cNvSpPr txBox="1"/>
            <p:nvPr/>
          </p:nvSpPr>
          <p:spPr>
            <a:xfrm>
              <a:off x="9217152" y="3357466"/>
              <a:ext cx="80467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Teal</a:t>
              </a:r>
              <a:endParaRPr lang="en-US" sz="900" dirty="0">
                <a:latin typeface="Futura Light" panose="020B0500000000000000" pitchFamily="34" charset="0"/>
              </a:endParaRPr>
            </a:p>
          </p:txBody>
        </p:sp>
        <p:sp>
          <p:nvSpPr>
            <p:cNvPr id="16" name="Shape 13"/>
            <p:cNvSpPr/>
            <p:nvPr/>
          </p:nvSpPr>
          <p:spPr>
            <a:xfrm>
              <a:off x="10049256" y="2827114"/>
              <a:ext cx="658368" cy="502920"/>
            </a:xfrm>
            <a:prstGeom prst="roundRect">
              <a:avLst>
                <a:gd name="adj" fmla="val 9091"/>
              </a:avLst>
            </a:prstGeom>
            <a:solidFill>
              <a:srgbClr val="BF744A"/>
            </a:solidFill>
            <a:ln/>
          </p:spPr>
          <p:txBody>
            <a:bodyPr/>
            <a:lstStyle/>
            <a:p>
              <a:endParaRPr lang="en-AU"/>
            </a:p>
          </p:txBody>
        </p:sp>
        <p:sp>
          <p:nvSpPr>
            <p:cNvPr id="17" name="Text 14"/>
            <p:cNvSpPr txBox="1"/>
            <p:nvPr/>
          </p:nvSpPr>
          <p:spPr>
            <a:xfrm>
              <a:off x="9976104" y="3357466"/>
              <a:ext cx="80467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Copper</a:t>
              </a:r>
              <a:endParaRPr lang="en-US" sz="900" dirty="0">
                <a:latin typeface="Futura Light" panose="020B0500000000000000" pitchFamily="34" charset="0"/>
              </a:endParaRPr>
            </a:p>
          </p:txBody>
        </p:sp>
        <p:sp>
          <p:nvSpPr>
            <p:cNvPr id="18" name="Shape 15"/>
            <p:cNvSpPr/>
            <p:nvPr/>
          </p:nvSpPr>
          <p:spPr>
            <a:xfrm>
              <a:off x="10808208" y="2827114"/>
              <a:ext cx="658368" cy="502920"/>
            </a:xfrm>
            <a:prstGeom prst="roundRect">
              <a:avLst>
                <a:gd name="adj" fmla="val 9091"/>
              </a:avLst>
            </a:prstGeom>
            <a:solidFill>
              <a:srgbClr val="95040C"/>
            </a:solidFill>
            <a:ln/>
          </p:spPr>
          <p:txBody>
            <a:bodyPr/>
            <a:lstStyle/>
            <a:p>
              <a:endParaRPr lang="en-AU"/>
            </a:p>
          </p:txBody>
        </p:sp>
        <p:sp>
          <p:nvSpPr>
            <p:cNvPr id="19" name="Text 16"/>
            <p:cNvSpPr txBox="1"/>
            <p:nvPr/>
          </p:nvSpPr>
          <p:spPr>
            <a:xfrm>
              <a:off x="10735056" y="3357466"/>
              <a:ext cx="804672" cy="27432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90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Red</a:t>
              </a:r>
              <a:endParaRPr lang="en-US" sz="900" dirty="0">
                <a:latin typeface="Futura Light" panose="020B0500000000000000" pitchFamily="34" charset="0"/>
              </a:endParaRPr>
            </a:p>
          </p:txBody>
        </p:sp>
        <p:sp>
          <p:nvSpPr>
            <p:cNvPr id="20" name="Text 17"/>
            <p:cNvSpPr txBox="1"/>
            <p:nvPr/>
          </p:nvSpPr>
          <p:spPr>
            <a:xfrm>
              <a:off x="7818120" y="3878674"/>
              <a:ext cx="3611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5F2279"/>
                  </a:solidFill>
                  <a:latin typeface="Futura Medium" panose="020B0800000000000000" pitchFamily="34" charset="0"/>
                  <a:ea typeface="Calibri" pitchFamily="34" charset="-122"/>
                  <a:cs typeface="Calibri" pitchFamily="34" charset="-120"/>
                </a:rPr>
                <a:t>Hashtags</a:t>
              </a:r>
              <a:r>
                <a:rPr lang="en-US" sz="1250" b="1" dirty="0">
                  <a:solidFill>
                    <a:srgbClr val="5F227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 </a:t>
              </a:r>
              <a:r>
                <a:rPr lang="en-US" sz="125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#CultureBuildsUs  #MAPPCDW2027</a:t>
              </a:r>
              <a:endParaRPr lang="en-US" sz="1250" dirty="0">
                <a:latin typeface="Futura Light" panose="020B0500000000000000" pitchFamily="34" charset="0"/>
              </a:endParaRPr>
            </a:p>
          </p:txBody>
        </p:sp>
        <p:sp>
          <p:nvSpPr>
            <p:cNvPr id="21" name="Text 18"/>
            <p:cNvSpPr txBox="1"/>
            <p:nvPr/>
          </p:nvSpPr>
          <p:spPr>
            <a:xfrm>
              <a:off x="7818120" y="4354162"/>
              <a:ext cx="3611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5F2279"/>
                  </a:solidFill>
                  <a:latin typeface="Futura Medium" panose="020B0800000000000000" pitchFamily="34" charset="0"/>
                  <a:ea typeface="Calibri" pitchFamily="34" charset="-122"/>
                  <a:cs typeface="Calibri" pitchFamily="34" charset="-120"/>
                </a:rPr>
                <a:t>Tag</a:t>
              </a:r>
              <a:r>
                <a:rPr lang="en-US" sz="1250" b="1" dirty="0">
                  <a:solidFill>
                    <a:srgbClr val="5F227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 </a:t>
              </a:r>
              <a:r>
                <a:rPr lang="en-US" sz="125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@mappnetwork</a:t>
              </a:r>
              <a:endParaRPr lang="en-US" sz="1250" dirty="0">
                <a:latin typeface="Futura Light" panose="020B0500000000000000" pitchFamily="34" charset="0"/>
              </a:endParaRPr>
            </a:p>
          </p:txBody>
        </p:sp>
        <p:sp>
          <p:nvSpPr>
            <p:cNvPr id="22" name="Text 19"/>
            <p:cNvSpPr txBox="1"/>
            <p:nvPr/>
          </p:nvSpPr>
          <p:spPr>
            <a:xfrm>
              <a:off x="7818120" y="4829650"/>
              <a:ext cx="3611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5F2279"/>
                  </a:solidFill>
                  <a:latin typeface="Futura Medium" panose="020B0800000000000000" pitchFamily="34" charset="0"/>
                  <a:ea typeface="Calibri" pitchFamily="34" charset="-122"/>
                  <a:cs typeface="Calibri" pitchFamily="34" charset="-120"/>
                </a:rPr>
                <a:t>Dates</a:t>
              </a:r>
              <a:r>
                <a:rPr lang="en-US" sz="1250" b="1" dirty="0">
                  <a:solidFill>
                    <a:srgbClr val="5F227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 </a:t>
              </a:r>
              <a:r>
                <a:rPr lang="en-US" sz="125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15–22 March 2027 · Gala Thu 18</a:t>
              </a:r>
              <a:endParaRPr lang="en-US" sz="1250" dirty="0">
                <a:latin typeface="Futura Light" panose="020B0500000000000000" pitchFamily="34" charset="0"/>
              </a:endParaRPr>
            </a:p>
          </p:txBody>
        </p:sp>
        <p:sp>
          <p:nvSpPr>
            <p:cNvPr id="23" name="Text 20"/>
            <p:cNvSpPr txBox="1"/>
            <p:nvPr/>
          </p:nvSpPr>
          <p:spPr>
            <a:xfrm>
              <a:off x="7818120" y="5305138"/>
              <a:ext cx="3611880" cy="3657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buNone/>
              </a:pPr>
              <a:r>
                <a:rPr lang="en-US" sz="1250" b="1" dirty="0">
                  <a:solidFill>
                    <a:srgbClr val="5F2279"/>
                  </a:solidFill>
                  <a:latin typeface="Futura Medium" panose="020B0800000000000000" pitchFamily="34" charset="0"/>
                  <a:ea typeface="Calibri" pitchFamily="34" charset="-122"/>
                  <a:cs typeface="Calibri" pitchFamily="34" charset="-120"/>
                </a:rPr>
                <a:t>Font</a:t>
              </a:r>
              <a:r>
                <a:rPr lang="en-US" sz="1250" b="1" dirty="0">
                  <a:solidFill>
                    <a:srgbClr val="5F2279"/>
                  </a:solidFill>
                  <a:latin typeface="Calibri" pitchFamily="34" charset="0"/>
                  <a:ea typeface="Calibri" pitchFamily="34" charset="-122"/>
                  <a:cs typeface="Calibri" pitchFamily="34" charset="-120"/>
                </a:rPr>
                <a:t>   </a:t>
              </a:r>
              <a:r>
                <a:rPr lang="en-US" sz="125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Futura (or your brand font)</a:t>
              </a:r>
              <a:endParaRPr lang="en-US" sz="1250" dirty="0">
                <a:latin typeface="Futura Light" panose="020B0500000000000000" pitchFamily="34" charset="0"/>
              </a:endParaRPr>
            </a:p>
          </p:txBody>
        </p:sp>
      </p:grpSp>
      <p:sp>
        <p:nvSpPr>
          <p:cNvPr id="24" name="Text 21"/>
          <p:cNvSpPr txBox="1"/>
          <p:nvPr/>
        </p:nvSpPr>
        <p:spPr>
          <a:xfrm>
            <a:off x="548640" y="6263640"/>
            <a:ext cx="11155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150" i="1" dirty="0">
                <a:solidFill>
                  <a:srgbClr val="E7D3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Templates: We're taking part · Support the Gala · Your event invite · Our commitment · Meet our people · Email signature</a:t>
            </a:r>
            <a:endParaRPr lang="en-US" sz="1150" dirty="0"/>
          </a:p>
        </p:txBody>
      </p:sp>
      <p:pic>
        <p:nvPicPr>
          <p:cNvPr id="28" name="Image 0" descr="/home/claude/assets/mapp_mark.png">
            <a:extLst>
              <a:ext uri="{FF2B5EF4-FFF2-40B4-BE49-F238E27FC236}">
                <a16:creationId xmlns:a16="http://schemas.microsoft.com/office/drawing/2014/main" id="{FFE96D71-AD76-DB85-35B6-7BB02F3B1C9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5112" y="548640"/>
            <a:ext cx="868680" cy="877824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0" descr="/home/claude/assets/mapp_mark.png">
            <a:extLst>
              <a:ext uri="{FF2B5EF4-FFF2-40B4-BE49-F238E27FC236}">
                <a16:creationId xmlns:a16="http://schemas.microsoft.com/office/drawing/2014/main" id="{BF4C5D1F-9A4F-DDE6-2842-A85C111475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8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t="8547" r="10402" b="39636"/>
          <a:stretch>
            <a:fillRect/>
          </a:stretch>
        </p:blipFill>
        <p:spPr>
          <a:xfrm>
            <a:off x="457200" y="1"/>
            <a:ext cx="11734800" cy="6858000"/>
          </a:xfrm>
          <a:prstGeom prst="rect">
            <a:avLst/>
          </a:prstGeom>
        </p:spPr>
      </p:pic>
      <p:pic>
        <p:nvPicPr>
          <p:cNvPr id="2" name="Image 0" descr="/home/claude/assets/mapp_m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0136" y="438912"/>
            <a:ext cx="868680" cy="87782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1554480"/>
            <a:ext cx="106984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/>
            <a:r>
              <a:rPr lang="en-US" sz="2600" b="1" dirty="0">
                <a:solidFill>
                  <a:srgbClr val="1A1A1A"/>
                </a:solidFill>
                <a:latin typeface="Futura Medium" panose="020B0800000000000000" pitchFamily="34" charset="0"/>
                <a:ea typeface="Calibri"/>
                <a:cs typeface="Calibri"/>
              </a:rPr>
              <a:t>[Your organisation] is proud to be part of</a:t>
            </a:r>
            <a:endParaRPr lang="en-US" sz="2600" dirty="0">
              <a:latin typeface="Futura Medium" panose="020B0800000000000000" pitchFamily="34" charset="0"/>
              <a:ea typeface="Calibri"/>
              <a:cs typeface="Calibri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457200" y="2148840"/>
            <a:ext cx="11274552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7600" b="1" dirty="0">
                <a:solidFill>
                  <a:srgbClr val="5F22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CULTURE </a:t>
            </a:r>
            <a:r>
              <a:rPr lang="en-US" sz="7600" b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BUILDS </a:t>
            </a:r>
            <a:r>
              <a:rPr lang="en-US" sz="7600" b="1" dirty="0">
                <a:solidFill>
                  <a:srgbClr val="BF74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US</a:t>
            </a:r>
            <a:endParaRPr lang="en-US" sz="7600" dirty="0"/>
          </a:p>
        </p:txBody>
      </p:sp>
      <p:sp>
        <p:nvSpPr>
          <p:cNvPr id="5" name="Text 2"/>
          <p:cNvSpPr txBox="1"/>
          <p:nvPr/>
        </p:nvSpPr>
        <p:spPr>
          <a:xfrm>
            <a:off x="457200" y="3383280"/>
            <a:ext cx="11274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000" b="1" dirty="0">
                <a:solidFill>
                  <a:srgbClr val="5F2279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MAPP Cultural Diversity Week  ·  15–22 March 2027</a:t>
            </a:r>
            <a:endParaRPr lang="en-US" sz="2000" dirty="0">
              <a:latin typeface="Futura Medium" panose="020B0800000000000000" pitchFamily="34" charset="0"/>
            </a:endParaRPr>
          </a:p>
        </p:txBody>
      </p:sp>
      <p:sp>
        <p:nvSpPr>
          <p:cNvPr id="6" name="Shape 3"/>
          <p:cNvSpPr/>
          <p:nvPr/>
        </p:nvSpPr>
        <p:spPr>
          <a:xfrm>
            <a:off x="2286000" y="4023360"/>
            <a:ext cx="7616952" cy="1051560"/>
          </a:xfrm>
          <a:prstGeom prst="roundRect">
            <a:avLst>
              <a:gd name="adj" fmla="val 6957"/>
            </a:avLst>
          </a:prstGeom>
          <a:solidFill>
            <a:srgbClr val="F7F1FF"/>
          </a:solidFill>
          <a:ln w="3175">
            <a:solidFill>
              <a:srgbClr val="431A57">
                <a:alpha val="53000"/>
              </a:srgbClr>
            </a:solidFill>
          </a:ln>
        </p:spPr>
        <p:txBody>
          <a:bodyPr/>
          <a:lstStyle/>
          <a:p>
            <a:endParaRPr lang="en-AU"/>
          </a:p>
        </p:txBody>
      </p:sp>
      <p:sp>
        <p:nvSpPr>
          <p:cNvPr id="7" name="Text 4"/>
          <p:cNvSpPr txBox="1"/>
          <p:nvPr/>
        </p:nvSpPr>
        <p:spPr>
          <a:xfrm>
            <a:off x="2560320" y="4023360"/>
            <a:ext cx="7068312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i="1" dirty="0">
                <a:solidFill>
                  <a:srgbClr val="1A1A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[Add one sentence on why cultural diversity matters to your team.]</a:t>
            </a:r>
            <a:endParaRPr lang="en-US" sz="1600" dirty="0"/>
          </a:p>
        </p:txBody>
      </p:sp>
      <p:sp>
        <p:nvSpPr>
          <p:cNvPr id="8" name="Shape 5"/>
          <p:cNvSpPr/>
          <p:nvPr/>
        </p:nvSpPr>
        <p:spPr>
          <a:xfrm>
            <a:off x="731520" y="5440680"/>
            <a:ext cx="2377440" cy="868680"/>
          </a:xfrm>
          <a:prstGeom prst="roundRect">
            <a:avLst>
              <a:gd name="adj" fmla="val 8421"/>
            </a:avLst>
          </a:prstGeom>
          <a:solidFill>
            <a:srgbClr val="FBF7FA"/>
          </a:solidFill>
          <a:ln w="19050">
            <a:solidFill>
              <a:srgbClr val="B9A3B3"/>
            </a:solidFill>
            <a:prstDash val="dash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6"/>
          <p:cNvSpPr txBox="1"/>
          <p:nvPr/>
        </p:nvSpPr>
        <p:spPr>
          <a:xfrm>
            <a:off x="731520" y="544068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9B849A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Add your logo</a:t>
            </a:r>
            <a:endParaRPr lang="en-US" sz="1300" dirty="0">
              <a:latin typeface="Futura Light" panose="020B0500000000000000" pitchFamily="34" charset="0"/>
            </a:endParaRPr>
          </a:p>
        </p:txBody>
      </p:sp>
      <p:sp>
        <p:nvSpPr>
          <p:cNvPr id="11" name="Text 7"/>
          <p:cNvSpPr txBox="1"/>
          <p:nvPr/>
        </p:nvSpPr>
        <p:spPr>
          <a:xfrm>
            <a:off x="45720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Editable template — replace the [bracketed] text and add your logo</a:t>
            </a:r>
            <a:endParaRPr lang="en-US" sz="1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B92819B0-2306-5FB3-9567-8CBE7432028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9137" y="5073041"/>
            <a:ext cx="2823576" cy="1602288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431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0" descr="/home/claude/assets/mapp_mark.png">
            <a:extLst>
              <a:ext uri="{FF2B5EF4-FFF2-40B4-BE49-F238E27FC236}">
                <a16:creationId xmlns:a16="http://schemas.microsoft.com/office/drawing/2014/main" id="{5FAC480A-BD31-164F-D363-88152A196118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7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15475" t="8547" r="-768" b="39636"/>
          <a:stretch>
            <a:fillRect/>
          </a:stretch>
        </p:blipFill>
        <p:spPr>
          <a:xfrm>
            <a:off x="0" y="30480"/>
            <a:ext cx="1117092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1520" y="160020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FEB401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[Your organisation] is proud to support the</a:t>
            </a:r>
            <a:endParaRPr lang="en-US" sz="2400" dirty="0">
              <a:latin typeface="Futura Medium" panose="020B0800000000000000" pitchFamily="34" charset="0"/>
            </a:endParaRPr>
          </a:p>
        </p:txBody>
      </p:sp>
      <p:sp>
        <p:nvSpPr>
          <p:cNvPr id="4" name="Text 1"/>
          <p:cNvSpPr txBox="1"/>
          <p:nvPr/>
        </p:nvSpPr>
        <p:spPr>
          <a:xfrm>
            <a:off x="457200" y="2194560"/>
            <a:ext cx="1127455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4400" b="1" dirty="0">
                <a:solidFill>
                  <a:srgbClr val="FFFFFF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MAPP Cultural Diversity Gala Dinner</a:t>
            </a:r>
            <a:endParaRPr lang="en-US" sz="4400" dirty="0">
              <a:latin typeface="Futura Medium" panose="020B0800000000000000" pitchFamily="34" charset="0"/>
            </a:endParaRPr>
          </a:p>
        </p:txBody>
      </p:sp>
      <p:sp>
        <p:nvSpPr>
          <p:cNvPr id="5" name="Text 2"/>
          <p:cNvSpPr txBox="1"/>
          <p:nvPr/>
        </p:nvSpPr>
        <p:spPr>
          <a:xfrm>
            <a:off x="457200" y="3063240"/>
            <a:ext cx="11274552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200" b="1" dirty="0">
                <a:solidFill>
                  <a:srgbClr val="FEB401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Thursday 18 March 2027  ·  Melbourne</a:t>
            </a:r>
            <a:endParaRPr lang="en-US" sz="2200" dirty="0">
              <a:latin typeface="Futura Medium" panose="020B0800000000000000" pitchFamily="34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645920" y="3703320"/>
            <a:ext cx="8897112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EAD7E4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The flagship evening of MAPP Cultural Diversity Week. We can't wait to celebrate the cultures that build our industry.</a:t>
            </a:r>
            <a:endParaRPr lang="en-US" sz="1600" dirty="0">
              <a:latin typeface="Futura Light" panose="020B0500000000000000" pitchFamily="34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457200" y="4526280"/>
            <a:ext cx="11274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FEB401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#CultureBuildsUs   ·   @mappnetwork</a:t>
            </a:r>
            <a:endParaRPr lang="en-US" sz="1500" dirty="0">
              <a:latin typeface="Futura Medium" panose="020B0800000000000000" pitchFamily="34" charset="0"/>
            </a:endParaRPr>
          </a:p>
        </p:txBody>
      </p:sp>
      <p:sp>
        <p:nvSpPr>
          <p:cNvPr id="8" name="Shape 5"/>
          <p:cNvSpPr/>
          <p:nvPr/>
        </p:nvSpPr>
        <p:spPr>
          <a:xfrm>
            <a:off x="731520" y="5394960"/>
            <a:ext cx="2377440" cy="868680"/>
          </a:xfrm>
          <a:prstGeom prst="roundRect">
            <a:avLst>
              <a:gd name="adj" fmla="val 8421"/>
            </a:avLst>
          </a:prstGeom>
          <a:solidFill>
            <a:srgbClr val="5A2551"/>
          </a:solidFill>
          <a:ln w="19050">
            <a:solidFill>
              <a:srgbClr val="B98FB0"/>
            </a:solidFill>
            <a:prstDash val="dash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6"/>
          <p:cNvSpPr txBox="1"/>
          <p:nvPr/>
        </p:nvSpPr>
        <p:spPr>
          <a:xfrm>
            <a:off x="731520" y="5394960"/>
            <a:ext cx="237744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E7D3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⬚  Add your logo</a:t>
            </a:r>
            <a:endParaRPr lang="en-US" sz="1300" dirty="0"/>
          </a:p>
        </p:txBody>
      </p:sp>
      <p:sp>
        <p:nvSpPr>
          <p:cNvPr id="11" name="Text 7"/>
          <p:cNvSpPr txBox="1"/>
          <p:nvPr/>
        </p:nvSpPr>
        <p:spPr>
          <a:xfrm>
            <a:off x="45720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Editable template — replace the [bracketed] text and add your logo</a:t>
            </a:r>
            <a:endParaRPr lang="en-US" sz="1000" dirty="0"/>
          </a:p>
        </p:txBody>
      </p:sp>
      <p:pic>
        <p:nvPicPr>
          <p:cNvPr id="15" name="Image 0" descr="/home/claude/assets/mapp_mark.png">
            <a:extLst>
              <a:ext uri="{FF2B5EF4-FFF2-40B4-BE49-F238E27FC236}">
                <a16:creationId xmlns:a16="http://schemas.microsoft.com/office/drawing/2014/main" id="{B36A391F-9531-0C77-9390-35AB7AB5478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67940" y="467039"/>
            <a:ext cx="856119" cy="86563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E3A94A2F-20E4-D616-6D86-EDC8693A262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9137" y="5073041"/>
            <a:ext cx="2823576" cy="1602288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0" descr="/home/claude/assets/mapp_mark.png">
            <a:extLst>
              <a:ext uri="{FF2B5EF4-FFF2-40B4-BE49-F238E27FC236}">
                <a16:creationId xmlns:a16="http://schemas.microsoft.com/office/drawing/2014/main" id="{38DB9B6B-82BD-B665-7025-EF6E2A0E001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t="8547" r="10402" b="39636"/>
          <a:stretch>
            <a:fillRect/>
          </a:stretch>
        </p:blipFill>
        <p:spPr>
          <a:xfrm flipH="1">
            <a:off x="-626" y="0"/>
            <a:ext cx="11978640" cy="6858000"/>
          </a:xfrm>
          <a:prstGeom prst="rect">
            <a:avLst/>
          </a:prstGeom>
        </p:spPr>
      </p:pic>
      <p:pic>
        <p:nvPicPr>
          <p:cNvPr id="2" name="Image 0" descr="/home/claude/assets/mapp_m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475488"/>
            <a:ext cx="822960" cy="832104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600200" y="566928"/>
            <a:ext cx="97840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200" b="1" dirty="0">
                <a:solidFill>
                  <a:srgbClr val="5F2279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[Your organisation] invites you to</a:t>
            </a:r>
            <a:endParaRPr lang="en-US" sz="2200" dirty="0">
              <a:latin typeface="Futura Medium" panose="020B0800000000000000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640080" y="1600200"/>
            <a:ext cx="10972800" cy="2286000"/>
          </a:xfrm>
          <a:prstGeom prst="roundRect">
            <a:avLst>
              <a:gd name="adj" fmla="val 3600"/>
            </a:avLst>
          </a:prstGeom>
          <a:solidFill>
            <a:srgbClr val="F4ECF6"/>
          </a:solidFill>
          <a:ln w="3175">
            <a:solidFill>
              <a:srgbClr val="431A57"/>
            </a:solidFill>
          </a:ln>
          <a:effectLst>
            <a:outerShdw blurRad="101600" dist="38100" dir="5400000" algn="bl" rotWithShape="0">
              <a:srgbClr val="BBBBBB">
                <a:alpha val="32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5" name="Text 2"/>
          <p:cNvSpPr txBox="1"/>
          <p:nvPr/>
        </p:nvSpPr>
        <p:spPr>
          <a:xfrm>
            <a:off x="1005840" y="1828800"/>
            <a:ext cx="10241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4000" b="1" dirty="0">
                <a:solidFill>
                  <a:srgbClr val="1A1A1A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[Event title]</a:t>
            </a:r>
            <a:endParaRPr lang="en-US" sz="4000" dirty="0">
              <a:latin typeface="Futura Medium" panose="020B0800000000000000" pitchFamily="34" charset="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1005840" y="2724912"/>
            <a:ext cx="102412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700" b="1" dirty="0">
                <a:solidFill>
                  <a:srgbClr val="5F2279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When</a:t>
            </a:r>
            <a:r>
              <a:rPr lang="en-US" sz="1700" b="1" dirty="0">
                <a:solidFill>
                  <a:srgbClr val="5F22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</a:t>
            </a:r>
            <a:r>
              <a:rPr lang="en-US" sz="1700" dirty="0">
                <a:solidFill>
                  <a:srgbClr val="1A1A1A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[Date] · [Time]        </a:t>
            </a:r>
            <a:r>
              <a:rPr lang="en-US" sz="1700" b="1" dirty="0">
                <a:solidFill>
                  <a:srgbClr val="5F2279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Where</a:t>
            </a:r>
            <a:r>
              <a:rPr lang="en-US" sz="1700" b="1" dirty="0">
                <a:solidFill>
                  <a:srgbClr val="5F227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 </a:t>
            </a:r>
            <a:r>
              <a:rPr lang="en-US" sz="1700" dirty="0">
                <a:solidFill>
                  <a:srgbClr val="1A1A1A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[Location / online]</a:t>
            </a:r>
            <a:endParaRPr lang="en-US" sz="1700" dirty="0">
              <a:latin typeface="Futura Light" panose="020B0500000000000000" pitchFamily="34" charset="0"/>
            </a:endParaRPr>
          </a:p>
        </p:txBody>
      </p:sp>
      <p:sp>
        <p:nvSpPr>
          <p:cNvPr id="7" name="Text 4"/>
          <p:cNvSpPr txBox="1"/>
          <p:nvPr/>
        </p:nvSpPr>
        <p:spPr>
          <a:xfrm>
            <a:off x="1005840" y="3200400"/>
            <a:ext cx="102412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i="1" dirty="0">
                <a:solidFill>
                  <a:srgbClr val="6E6E6E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[One or two lines about your event — a panel, morning tea, toolbox talk, breakfast…]</a:t>
            </a:r>
            <a:endParaRPr lang="en-US" sz="1500" dirty="0">
              <a:latin typeface="Futura Light" panose="020B0500000000000000" pitchFamily="34" charset="0"/>
            </a:endParaRPr>
          </a:p>
        </p:txBody>
      </p:sp>
      <p:sp>
        <p:nvSpPr>
          <p:cNvPr id="8" name="Text 5"/>
          <p:cNvSpPr txBox="1"/>
          <p:nvPr/>
        </p:nvSpPr>
        <p:spPr>
          <a:xfrm>
            <a:off x="640080" y="4114800"/>
            <a:ext cx="10972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600" b="1" dirty="0">
                <a:solidFill>
                  <a:srgbClr val="5F2279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Part of MAPP Cultural Diversity Week  ·  15–22 March 2027</a:t>
            </a:r>
            <a:endParaRPr lang="en-US" sz="1600" dirty="0">
              <a:latin typeface="Futura Medium" panose="020B0800000000000000" pitchFamily="34" charset="0"/>
            </a:endParaRPr>
          </a:p>
        </p:txBody>
      </p:sp>
      <p:sp>
        <p:nvSpPr>
          <p:cNvPr id="9" name="Shape 6"/>
          <p:cNvSpPr/>
          <p:nvPr/>
        </p:nvSpPr>
        <p:spPr>
          <a:xfrm>
            <a:off x="640080" y="4709160"/>
            <a:ext cx="3657600" cy="640080"/>
          </a:xfrm>
          <a:prstGeom prst="roundRect">
            <a:avLst>
              <a:gd name="adj" fmla="val 50000"/>
            </a:avLst>
          </a:prstGeom>
          <a:solidFill>
            <a:srgbClr val="FEB401"/>
          </a:solidFill>
          <a:ln/>
        </p:spPr>
        <p:txBody>
          <a:bodyPr/>
          <a:lstStyle/>
          <a:p>
            <a:endParaRPr lang="en-AU"/>
          </a:p>
        </p:txBody>
      </p:sp>
      <p:sp>
        <p:nvSpPr>
          <p:cNvPr id="10" name="Text 7"/>
          <p:cNvSpPr txBox="1"/>
          <p:nvPr/>
        </p:nvSpPr>
        <p:spPr>
          <a:xfrm>
            <a:off x="640080" y="4709160"/>
            <a:ext cx="3657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500" b="1" dirty="0">
                <a:solidFill>
                  <a:srgbClr val="431A57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RSVP: [link or contact]</a:t>
            </a:r>
            <a:endParaRPr lang="en-US" sz="1500" dirty="0">
              <a:latin typeface="Futura Medium" panose="020B0800000000000000" pitchFamily="34" charset="0"/>
            </a:endParaRPr>
          </a:p>
        </p:txBody>
      </p:sp>
      <p:sp>
        <p:nvSpPr>
          <p:cNvPr id="11" name="Shape 8"/>
          <p:cNvSpPr/>
          <p:nvPr/>
        </p:nvSpPr>
        <p:spPr>
          <a:xfrm>
            <a:off x="731520" y="548640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FBF7FA"/>
          </a:solidFill>
          <a:ln w="19050">
            <a:solidFill>
              <a:srgbClr val="B9A3B3"/>
            </a:solidFill>
            <a:prstDash val="dash"/>
          </a:ln>
        </p:spPr>
        <p:txBody>
          <a:bodyPr/>
          <a:lstStyle/>
          <a:p>
            <a:endParaRPr lang="en-AU"/>
          </a:p>
        </p:txBody>
      </p:sp>
      <p:sp>
        <p:nvSpPr>
          <p:cNvPr id="12" name="Text 9"/>
          <p:cNvSpPr txBox="1"/>
          <p:nvPr/>
        </p:nvSpPr>
        <p:spPr>
          <a:xfrm>
            <a:off x="731520" y="548640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9B849A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Add your logo</a:t>
            </a:r>
            <a:endParaRPr lang="en-US" sz="1300" dirty="0">
              <a:latin typeface="Futura Light" panose="020B0500000000000000" pitchFamily="34" charset="0"/>
            </a:endParaRPr>
          </a:p>
        </p:txBody>
      </p:sp>
      <p:sp>
        <p:nvSpPr>
          <p:cNvPr id="14" name="Text 10"/>
          <p:cNvSpPr txBox="1"/>
          <p:nvPr/>
        </p:nvSpPr>
        <p:spPr>
          <a:xfrm>
            <a:off x="45720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Editable template — replace the [bracketed] text and add your logo</a:t>
            </a:r>
            <a:endParaRPr lang="en-US" sz="1000" dirty="0"/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EFC134F9-1D52-3555-35A7-BFCF27156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909137" y="5073041"/>
            <a:ext cx="2823576" cy="1602288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431A5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 0" descr="/home/claude/assets/mapp_mark.png">
            <a:extLst>
              <a:ext uri="{FF2B5EF4-FFF2-40B4-BE49-F238E27FC236}">
                <a16:creationId xmlns:a16="http://schemas.microsoft.com/office/drawing/2014/main" id="{4D70565F-D1B9-458E-B718-58FF88E0FF09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l="-1" t="8547" r="-1217" b="37701"/>
          <a:stretch>
            <a:fillRect/>
          </a:stretch>
        </p:blipFill>
        <p:spPr>
          <a:xfrm>
            <a:off x="-2758440" y="-256032"/>
            <a:ext cx="13256678" cy="7114032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57200" y="1508760"/>
            <a:ext cx="11274552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3400" b="1" dirty="0">
                <a:solidFill>
                  <a:srgbClr val="FEB401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Our commitment for 2027</a:t>
            </a:r>
            <a:endParaRPr lang="en-US" sz="3400" dirty="0">
              <a:latin typeface="Futura Medium" panose="020B0800000000000000" pitchFamily="34" charset="0"/>
            </a:endParaRPr>
          </a:p>
        </p:txBody>
      </p:sp>
      <p:sp>
        <p:nvSpPr>
          <p:cNvPr id="4" name="Shape 1"/>
          <p:cNvSpPr/>
          <p:nvPr/>
        </p:nvSpPr>
        <p:spPr>
          <a:xfrm>
            <a:off x="1463040" y="2423160"/>
            <a:ext cx="9262872" cy="2331720"/>
          </a:xfrm>
          <a:prstGeom prst="roundRect">
            <a:avLst>
              <a:gd name="adj" fmla="val 3529"/>
            </a:avLst>
          </a:prstGeom>
          <a:solidFill>
            <a:srgbClr val="FFFFFF"/>
          </a:solidFill>
          <a:ln/>
          <a:effectLst>
            <a:outerShdw blurRad="101600" dist="38100" dir="5400000" algn="bl" rotWithShape="0">
              <a:srgbClr val="BBBBBB">
                <a:alpha val="32000"/>
              </a:srgbClr>
            </a:outerShdw>
          </a:effectLst>
        </p:spPr>
        <p:txBody>
          <a:bodyPr/>
          <a:lstStyle/>
          <a:p>
            <a:endParaRPr lang="en-AU"/>
          </a:p>
        </p:txBody>
      </p:sp>
      <p:sp>
        <p:nvSpPr>
          <p:cNvPr id="5" name="Text 2"/>
          <p:cNvSpPr txBox="1"/>
          <p:nvPr/>
        </p:nvSpPr>
        <p:spPr>
          <a:xfrm>
            <a:off x="1828800" y="2606040"/>
            <a:ext cx="8531352" cy="1965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ct val="110000"/>
              </a:lnSpc>
              <a:buNone/>
            </a:pPr>
            <a:r>
              <a:rPr lang="en-US" sz="2200" dirty="0">
                <a:solidFill>
                  <a:srgbClr val="1A1A1A"/>
                </a:solidFill>
                <a:latin typeface="Futura Light" panose="020B0500000000000000"/>
                <a:ea typeface="Calibri" pitchFamily="34" charset="-122"/>
                <a:cs typeface="Calibri" pitchFamily="34" charset="-120"/>
              </a:rPr>
              <a:t>[Name one specific action your organisation will take this year to build belonging — e.g. reviewing promotion pathways, sponsoring diverse talent, tracking representation in leadership.]</a:t>
            </a:r>
            <a:endParaRPr lang="en-US" sz="2200" dirty="0">
              <a:latin typeface="Futura Light" panose="020B0500000000000000"/>
            </a:endParaRPr>
          </a:p>
        </p:txBody>
      </p:sp>
      <p:sp>
        <p:nvSpPr>
          <p:cNvPr id="6" name="Text 3"/>
          <p:cNvSpPr txBox="1"/>
          <p:nvPr/>
        </p:nvSpPr>
        <p:spPr>
          <a:xfrm>
            <a:off x="457200" y="4983480"/>
            <a:ext cx="11274552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600" dirty="0">
                <a:solidFill>
                  <a:srgbClr val="EAD7E4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Celebration is easy. Change is the work.  #CultureBuildsUs</a:t>
            </a:r>
            <a:endParaRPr lang="en-US" sz="1600" dirty="0">
              <a:latin typeface="Futura Light" panose="020B0500000000000000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31520" y="544068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5A2551"/>
          </a:solidFill>
          <a:ln w="19050">
            <a:solidFill>
              <a:srgbClr val="B98FB0"/>
            </a:solidFill>
            <a:prstDash val="dash"/>
          </a:ln>
        </p:spPr>
        <p:txBody>
          <a:bodyPr/>
          <a:lstStyle/>
          <a:p>
            <a:endParaRPr lang="en-AU"/>
          </a:p>
        </p:txBody>
      </p:sp>
      <p:sp>
        <p:nvSpPr>
          <p:cNvPr id="8" name="Text 5"/>
          <p:cNvSpPr txBox="1"/>
          <p:nvPr/>
        </p:nvSpPr>
        <p:spPr>
          <a:xfrm>
            <a:off x="731520" y="544068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E7D3E2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Add your logo</a:t>
            </a:r>
            <a:endParaRPr lang="en-US" sz="1300" dirty="0">
              <a:latin typeface="Futura Light" panose="020B0500000000000000" pitchFamily="34" charset="0"/>
            </a:endParaRPr>
          </a:p>
        </p:txBody>
      </p:sp>
      <p:pic>
        <p:nvPicPr>
          <p:cNvPr id="9" name="Image 1" descr="/home/claude/assets/logo_lockup_ondark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281160" y="5440680"/>
            <a:ext cx="2194560" cy="758952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45720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Editable template — replace the [bracketed] text and add your logo</a:t>
            </a:r>
            <a:endParaRPr lang="en-US" sz="1000" dirty="0"/>
          </a:p>
        </p:txBody>
      </p:sp>
      <p:pic>
        <p:nvPicPr>
          <p:cNvPr id="13" name="Image 0" descr="/home/claude/assets/mapp_mark.png">
            <a:extLst>
              <a:ext uri="{FF2B5EF4-FFF2-40B4-BE49-F238E27FC236}">
                <a16:creationId xmlns:a16="http://schemas.microsoft.com/office/drawing/2014/main" id="{1DC63BB5-27A5-0682-158C-64469B0F38D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67940" y="451104"/>
            <a:ext cx="856119" cy="8656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Image 0" descr="/home/claude/assets/mapp_mark.png">
            <a:extLst>
              <a:ext uri="{FF2B5EF4-FFF2-40B4-BE49-F238E27FC236}">
                <a16:creationId xmlns:a16="http://schemas.microsoft.com/office/drawing/2014/main" id="{29EFC8BE-7AB3-63C7-6426-8B6AB6822FCE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5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t="8547" r="10402" b="39636"/>
          <a:stretch>
            <a:fillRect/>
          </a:stretch>
        </p:blipFill>
        <p:spPr>
          <a:xfrm flipH="1">
            <a:off x="213360" y="0"/>
            <a:ext cx="11978640" cy="6858000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640080" y="502920"/>
            <a:ext cx="100584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800" b="1" dirty="0">
                <a:solidFill>
                  <a:srgbClr val="5F2279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Our Stories  ·  Culture Builds Us</a:t>
            </a:r>
            <a:endParaRPr lang="en-US" sz="1800" dirty="0">
              <a:latin typeface="Futura Medium" panose="020B0800000000000000" pitchFamily="34" charset="0"/>
            </a:endParaRPr>
          </a:p>
        </p:txBody>
      </p:sp>
      <p:sp>
        <p:nvSpPr>
          <p:cNvPr id="3" name="Shape 1"/>
          <p:cNvSpPr/>
          <p:nvPr/>
        </p:nvSpPr>
        <p:spPr>
          <a:xfrm>
            <a:off x="640080" y="1234440"/>
            <a:ext cx="3840480" cy="4160520"/>
          </a:xfrm>
          <a:prstGeom prst="roundRect">
            <a:avLst>
              <a:gd name="adj" fmla="val 1905"/>
            </a:avLst>
          </a:prstGeom>
          <a:solidFill>
            <a:srgbClr val="FBF7FA"/>
          </a:solidFill>
          <a:ln w="19050">
            <a:solidFill>
              <a:srgbClr val="B9A3B3"/>
            </a:solidFill>
            <a:prstDash val="dash"/>
          </a:ln>
        </p:spPr>
        <p:txBody>
          <a:bodyPr/>
          <a:lstStyle/>
          <a:p>
            <a:endParaRPr lang="en-AU"/>
          </a:p>
        </p:txBody>
      </p:sp>
      <p:sp>
        <p:nvSpPr>
          <p:cNvPr id="4" name="Text 2"/>
          <p:cNvSpPr txBox="1"/>
          <p:nvPr/>
        </p:nvSpPr>
        <p:spPr>
          <a:xfrm>
            <a:off x="640080" y="1234440"/>
            <a:ext cx="3840480" cy="4160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400" i="1" dirty="0">
                <a:solidFill>
                  <a:srgbClr val="9B849A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Add a photo</a:t>
            </a:r>
            <a:endParaRPr lang="en-US" sz="1400" dirty="0">
              <a:latin typeface="Futura Light" panose="020B0500000000000000" pitchFamily="34" charset="0"/>
            </a:endParaRPr>
          </a:p>
        </p:txBody>
      </p:sp>
      <p:sp>
        <p:nvSpPr>
          <p:cNvPr id="5" name="Text 3"/>
          <p:cNvSpPr txBox="1"/>
          <p:nvPr/>
        </p:nvSpPr>
        <p:spPr>
          <a:xfrm>
            <a:off x="4663440" y="1097280"/>
            <a:ext cx="9144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8000" b="1" dirty="0">
                <a:solidFill>
                  <a:srgbClr val="FEB40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“</a:t>
            </a:r>
            <a:endParaRPr lang="en-US" sz="8000" dirty="0"/>
          </a:p>
        </p:txBody>
      </p:sp>
      <p:sp>
        <p:nvSpPr>
          <p:cNvPr id="6" name="Text 4"/>
          <p:cNvSpPr txBox="1"/>
          <p:nvPr/>
        </p:nvSpPr>
        <p:spPr>
          <a:xfrm>
            <a:off x="5257800" y="1600200"/>
            <a:ext cx="6309360" cy="23774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lnSpc>
                <a:spcPct val="115000"/>
              </a:lnSpc>
              <a:buNone/>
            </a:pPr>
            <a:r>
              <a:rPr lang="en-US" sz="2300" dirty="0">
                <a:solidFill>
                  <a:srgbClr val="1A1A1A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[Share a short story — what culture has shaped how you got here? What do you bring to how you work?]</a:t>
            </a:r>
            <a:endParaRPr lang="en-US" sz="2300" dirty="0">
              <a:latin typeface="Futura Light" panose="020B0500000000000000" pitchFamily="34" charset="0"/>
            </a:endParaRPr>
          </a:p>
        </p:txBody>
      </p:sp>
      <p:sp>
        <p:nvSpPr>
          <p:cNvPr id="7" name="Text 5"/>
          <p:cNvSpPr txBox="1"/>
          <p:nvPr/>
        </p:nvSpPr>
        <p:spPr>
          <a:xfrm>
            <a:off x="5257800" y="4160520"/>
            <a:ext cx="630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000" b="1" dirty="0">
                <a:solidFill>
                  <a:srgbClr val="5F2279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[Name]</a:t>
            </a:r>
            <a:endParaRPr lang="en-US" sz="2000" dirty="0">
              <a:latin typeface="Futura Medium" panose="020B0800000000000000" pitchFamily="34" charset="0"/>
            </a:endParaRPr>
          </a:p>
          <a:p>
            <a:pPr marL="0" indent="0">
              <a:buNone/>
            </a:pPr>
            <a:r>
              <a:rPr lang="en-US" sz="1600" dirty="0">
                <a:solidFill>
                  <a:srgbClr val="6E6E6E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[Role, team]</a:t>
            </a:r>
            <a:endParaRPr lang="en-US" sz="2000" dirty="0">
              <a:latin typeface="Futura Medium" panose="020B0800000000000000" pitchFamily="34" charset="0"/>
            </a:endParaRPr>
          </a:p>
        </p:txBody>
      </p:sp>
      <p:sp>
        <p:nvSpPr>
          <p:cNvPr id="8" name="Shape 6"/>
          <p:cNvSpPr/>
          <p:nvPr/>
        </p:nvSpPr>
        <p:spPr>
          <a:xfrm>
            <a:off x="5257800" y="5349240"/>
            <a:ext cx="2377440" cy="822960"/>
          </a:xfrm>
          <a:prstGeom prst="roundRect">
            <a:avLst>
              <a:gd name="adj" fmla="val 8889"/>
            </a:avLst>
          </a:prstGeom>
          <a:solidFill>
            <a:srgbClr val="FBF7FA"/>
          </a:solidFill>
          <a:ln w="19050">
            <a:solidFill>
              <a:srgbClr val="B9A3B3"/>
            </a:solidFill>
            <a:prstDash val="dash"/>
          </a:ln>
        </p:spPr>
        <p:txBody>
          <a:bodyPr/>
          <a:lstStyle/>
          <a:p>
            <a:endParaRPr lang="en-AU"/>
          </a:p>
        </p:txBody>
      </p:sp>
      <p:sp>
        <p:nvSpPr>
          <p:cNvPr id="9" name="Text 7"/>
          <p:cNvSpPr txBox="1"/>
          <p:nvPr/>
        </p:nvSpPr>
        <p:spPr>
          <a:xfrm>
            <a:off x="5257800" y="5349240"/>
            <a:ext cx="23774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1300" i="1" dirty="0">
                <a:solidFill>
                  <a:srgbClr val="9B849A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Add your logo</a:t>
            </a:r>
            <a:endParaRPr lang="en-US" sz="1300" dirty="0">
              <a:latin typeface="Futura Light" panose="020B0500000000000000" pitchFamily="34" charset="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45720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Editable template — replace the [bracketed] text and add your logo</a:t>
            </a:r>
            <a:endParaRPr lang="en-US" sz="1000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5DEC3D62-647F-53BF-D791-2C500D1D0EA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909137" y="4958219"/>
            <a:ext cx="2823576" cy="1602288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0" descr="/home/claude/assets/mapp_mark.png">
            <a:extLst>
              <a:ext uri="{FF2B5EF4-FFF2-40B4-BE49-F238E27FC236}">
                <a16:creationId xmlns:a16="http://schemas.microsoft.com/office/drawing/2014/main" id="{53F377A1-3724-2B34-5566-592F9193AF5B}"/>
              </a:ext>
            </a:extLst>
          </p:cNvPr>
          <p:cNvPicPr>
            <a:picLocks noChangeAspect="1"/>
          </p:cNvPicPr>
          <p:nvPr/>
        </p:nvPicPr>
        <p:blipFill>
          <a:blip r:embed="rId3">
            <a:alphaModFix amt="3000"/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</a:extLst>
          </a:blip>
          <a:srcRect t="8547" r="10402" b="39636"/>
          <a:stretch>
            <a:fillRect/>
          </a:stretch>
        </p:blipFill>
        <p:spPr>
          <a:xfrm flipH="1">
            <a:off x="213360" y="0"/>
            <a:ext cx="11978640" cy="6858000"/>
          </a:xfrm>
          <a:prstGeom prst="rect">
            <a:avLst/>
          </a:prstGeom>
        </p:spPr>
      </p:pic>
      <p:sp>
        <p:nvSpPr>
          <p:cNvPr id="2" name="Text 0"/>
          <p:cNvSpPr txBox="1"/>
          <p:nvPr/>
        </p:nvSpPr>
        <p:spPr>
          <a:xfrm>
            <a:off x="640080" y="502920"/>
            <a:ext cx="10058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2400" b="1" dirty="0">
                <a:solidFill>
                  <a:srgbClr val="5F2279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Email signature banner</a:t>
            </a:r>
            <a:endParaRPr lang="en-US" sz="2400" dirty="0">
              <a:latin typeface="Futura Medium" panose="020B0800000000000000" pitchFamily="34" charset="0"/>
            </a:endParaRPr>
          </a:p>
        </p:txBody>
      </p:sp>
      <p:sp>
        <p:nvSpPr>
          <p:cNvPr id="3" name="Text 1"/>
          <p:cNvSpPr txBox="1"/>
          <p:nvPr/>
        </p:nvSpPr>
        <p:spPr>
          <a:xfrm>
            <a:off x="658368" y="1051560"/>
            <a:ext cx="10515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400" dirty="0">
                <a:solidFill>
                  <a:srgbClr val="6E6E6E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Crop or export the strip below and add it beneath your normal email signature during the campaign.</a:t>
            </a:r>
            <a:endParaRPr lang="en-US" sz="1400" dirty="0">
              <a:latin typeface="Futura Light" panose="020B0500000000000000" pitchFamily="34" charset="0"/>
            </a:endParaRPr>
          </a:p>
        </p:txBody>
      </p:sp>
      <p:sp>
        <p:nvSpPr>
          <p:cNvPr id="7" name="Shape 4"/>
          <p:cNvSpPr/>
          <p:nvPr/>
        </p:nvSpPr>
        <p:spPr>
          <a:xfrm>
            <a:off x="7360920" y="2286000"/>
            <a:ext cx="1828800" cy="822960"/>
          </a:xfrm>
          <a:prstGeom prst="roundRect">
            <a:avLst>
              <a:gd name="adj" fmla="val 8889"/>
            </a:avLst>
          </a:prstGeom>
          <a:solidFill>
            <a:srgbClr val="FBF7FA"/>
          </a:solidFill>
          <a:ln w="19050">
            <a:solidFill>
              <a:srgbClr val="B9A3B3"/>
            </a:solidFill>
            <a:prstDash val="dash"/>
          </a:ln>
        </p:spPr>
        <p:txBody>
          <a:bodyPr/>
          <a:lstStyle/>
          <a:p>
            <a:endParaRPr lang="en-AU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EDC878B-5C61-8E81-1238-B520CEA0CB15}"/>
              </a:ext>
            </a:extLst>
          </p:cNvPr>
          <p:cNvGrpSpPr/>
          <p:nvPr/>
        </p:nvGrpSpPr>
        <p:grpSpPr>
          <a:xfrm>
            <a:off x="443310" y="2011680"/>
            <a:ext cx="8975010" cy="1371600"/>
            <a:chOff x="443310" y="2011680"/>
            <a:chExt cx="8975010" cy="1371600"/>
          </a:xfrm>
        </p:grpSpPr>
        <p:sp>
          <p:nvSpPr>
            <p:cNvPr id="4" name="Shape 2"/>
            <p:cNvSpPr/>
            <p:nvPr/>
          </p:nvSpPr>
          <p:spPr>
            <a:xfrm>
              <a:off x="640080" y="2011680"/>
              <a:ext cx="8778240" cy="1371600"/>
            </a:xfrm>
            <a:prstGeom prst="roundRect">
              <a:avLst>
                <a:gd name="adj" fmla="val 4000"/>
              </a:avLst>
            </a:prstGeom>
            <a:solidFill>
              <a:srgbClr val="F7F1FF"/>
            </a:solidFill>
            <a:ln w="12700">
              <a:solidFill>
                <a:srgbClr val="E7DAE3"/>
              </a:solidFill>
              <a:prstDash val="solid"/>
            </a:ln>
            <a:effectLst>
              <a:outerShdw blurRad="101600" dist="38100" dir="5400000" algn="bl" rotWithShape="0">
                <a:srgbClr val="BBBBBB">
                  <a:alpha val="32000"/>
                </a:srgbClr>
              </a:outerShdw>
            </a:effectLst>
          </p:spPr>
          <p:txBody>
            <a:bodyPr/>
            <a:lstStyle/>
            <a:p>
              <a:endParaRPr lang="en-AU" dirty="0"/>
            </a:p>
          </p:txBody>
        </p:sp>
        <p:pic>
          <p:nvPicPr>
            <p:cNvPr id="17" name="Image 0" descr="/home/claude/assets/mapp_mark.png">
              <a:extLst>
                <a:ext uri="{FF2B5EF4-FFF2-40B4-BE49-F238E27FC236}">
                  <a16:creationId xmlns:a16="http://schemas.microsoft.com/office/drawing/2014/main" id="{DD86CA77-CDFD-3C89-16DF-99A13D93A01B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alphaModFix amt="8000"/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33000"/>
                      </a14:imgEffect>
                    </a14:imgLayer>
                  </a14:imgProps>
                </a:ext>
              </a:extLst>
            </a:blip>
            <a:srcRect t="17242" r="10402" b="65032"/>
            <a:stretch>
              <a:fillRect/>
            </a:stretch>
          </p:blipFill>
          <p:spPr>
            <a:xfrm flipH="1">
              <a:off x="443310" y="2011680"/>
              <a:ext cx="7003368" cy="1371600"/>
            </a:xfrm>
            <a:prstGeom prst="rect">
              <a:avLst/>
            </a:prstGeom>
          </p:spPr>
        </p:pic>
        <p:pic>
          <p:nvPicPr>
            <p:cNvPr id="5" name="Image 0" descr="/home/claude/assets/mapp_mark.pn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4400" y="2258568"/>
              <a:ext cx="822960" cy="832104"/>
            </a:xfrm>
            <a:prstGeom prst="rect">
              <a:avLst/>
            </a:prstGeom>
          </p:spPr>
        </p:pic>
        <p:sp>
          <p:nvSpPr>
            <p:cNvPr id="6" name="Text 3"/>
            <p:cNvSpPr txBox="1"/>
            <p:nvPr/>
          </p:nvSpPr>
          <p:spPr>
            <a:xfrm>
              <a:off x="2011680" y="2212848"/>
              <a:ext cx="5120640" cy="100584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>
                <a:spcAft>
                  <a:spcPts val="300"/>
                </a:spcAft>
                <a:buNone/>
              </a:pPr>
              <a:r>
                <a:rPr lang="en-US" sz="1700" b="1" dirty="0">
                  <a:solidFill>
                    <a:srgbClr val="5F2279"/>
                  </a:solidFill>
                  <a:latin typeface="Futura Medium" panose="020B0800000000000000" pitchFamily="34" charset="0"/>
                  <a:ea typeface="Calibri" pitchFamily="34" charset="-122"/>
                  <a:cs typeface="Calibri" pitchFamily="34" charset="-120"/>
                </a:rPr>
                <a:t>Proud to celebrate Culture Builds Us</a:t>
              </a:r>
              <a:endParaRPr lang="en-US" sz="1700" dirty="0">
                <a:latin typeface="Futura Medium" panose="020B0800000000000000" pitchFamily="34" charset="0"/>
              </a:endParaRPr>
            </a:p>
            <a:p>
              <a:pPr marL="0" indent="0">
                <a:buNone/>
              </a:pPr>
              <a:r>
                <a:rPr lang="en-US" sz="1300" dirty="0">
                  <a:solidFill>
                    <a:srgbClr val="1A1A1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MAPP Cultural Diversity Week · 15–22 March 2027</a:t>
              </a:r>
              <a:endParaRPr lang="en-US" sz="1700" dirty="0">
                <a:latin typeface="Futura Light" panose="020B0500000000000000" pitchFamily="34" charset="0"/>
              </a:endParaRPr>
            </a:p>
            <a:p>
              <a:pPr marL="0" indent="0">
                <a:buNone/>
              </a:pPr>
              <a:r>
                <a:rPr lang="en-US" sz="1300" b="1" dirty="0">
                  <a:solidFill>
                    <a:srgbClr val="BF744A"/>
                  </a:solidFill>
                  <a:latin typeface="Futura Medium" panose="020B0800000000000000" pitchFamily="34" charset="0"/>
                  <a:ea typeface="Calibri" pitchFamily="34" charset="-122"/>
                  <a:cs typeface="Calibri" pitchFamily="34" charset="-120"/>
                </a:rPr>
                <a:t>#CultureBuildsUs</a:t>
              </a:r>
              <a:endParaRPr lang="en-US" sz="1700" dirty="0">
                <a:latin typeface="Futura Medium" panose="020B0800000000000000" pitchFamily="34" charset="0"/>
              </a:endParaRPr>
            </a:p>
          </p:txBody>
        </p:sp>
        <p:sp>
          <p:nvSpPr>
            <p:cNvPr id="8" name="Text 5"/>
            <p:cNvSpPr txBox="1"/>
            <p:nvPr/>
          </p:nvSpPr>
          <p:spPr>
            <a:xfrm>
              <a:off x="7360920" y="2286000"/>
              <a:ext cx="1828800" cy="822960"/>
            </a:xfrm>
            <a:prstGeom prst="rect">
              <a:avLst/>
            </a:prstGeom>
            <a:noFill/>
            <a:ln/>
          </p:spPr>
          <p:txBody>
            <a:bodyPr wrap="square" lIns="0" tIns="0" rIns="0" bIns="0" rtlCol="0" anchor="ctr"/>
            <a:lstStyle/>
            <a:p>
              <a:pPr marL="0" indent="0" algn="ctr">
                <a:buNone/>
              </a:pPr>
              <a:r>
                <a:rPr lang="en-US" sz="1300" i="1" dirty="0">
                  <a:solidFill>
                    <a:srgbClr val="9B849A"/>
                  </a:solidFill>
                  <a:latin typeface="Futura Light" panose="020B0500000000000000" pitchFamily="34" charset="0"/>
                  <a:ea typeface="Calibri" pitchFamily="34" charset="-122"/>
                  <a:cs typeface="Calibri" pitchFamily="34" charset="-120"/>
                </a:rPr>
                <a:t>Add your logo</a:t>
              </a:r>
              <a:endParaRPr lang="en-US" sz="1300" dirty="0">
                <a:latin typeface="Futura Light" panose="020B0500000000000000" pitchFamily="34" charset="0"/>
              </a:endParaRPr>
            </a:p>
          </p:txBody>
        </p:sp>
      </p:grpSp>
      <p:sp>
        <p:nvSpPr>
          <p:cNvPr id="9" name="Shape 6"/>
          <p:cNvSpPr/>
          <p:nvPr/>
        </p:nvSpPr>
        <p:spPr>
          <a:xfrm>
            <a:off x="640080" y="3749040"/>
            <a:ext cx="8778240" cy="1828800"/>
          </a:xfrm>
          <a:prstGeom prst="roundRect">
            <a:avLst>
              <a:gd name="adj" fmla="val 3000"/>
            </a:avLst>
          </a:prstGeom>
          <a:solidFill>
            <a:srgbClr val="FFFFFF"/>
          </a:solidFill>
          <a:ln w="12700">
            <a:solidFill>
              <a:srgbClr val="E7DAE3"/>
            </a:solidFill>
            <a:prstDash val="solid"/>
          </a:ln>
        </p:spPr>
        <p:txBody>
          <a:bodyPr/>
          <a:lstStyle/>
          <a:p>
            <a:endParaRPr lang="en-AU"/>
          </a:p>
        </p:txBody>
      </p:sp>
      <p:sp>
        <p:nvSpPr>
          <p:cNvPr id="10" name="Text 7"/>
          <p:cNvSpPr txBox="1"/>
          <p:nvPr/>
        </p:nvSpPr>
        <p:spPr>
          <a:xfrm>
            <a:off x="914400" y="3931920"/>
            <a:ext cx="8229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500" b="1" dirty="0">
                <a:solidFill>
                  <a:srgbClr val="5F2279"/>
                </a:solidFill>
                <a:latin typeface="Futura Medium" panose="020B0800000000000000" pitchFamily="34" charset="0"/>
                <a:ea typeface="Calibri" pitchFamily="34" charset="-122"/>
                <a:cs typeface="Calibri" pitchFamily="34" charset="-120"/>
              </a:rPr>
              <a:t>How to add it</a:t>
            </a:r>
            <a:endParaRPr lang="en-US" sz="1500" dirty="0">
              <a:latin typeface="Futura Medium" panose="020B0800000000000000" pitchFamily="34" charset="0"/>
            </a:endParaRPr>
          </a:p>
        </p:txBody>
      </p:sp>
      <p:sp>
        <p:nvSpPr>
          <p:cNvPr id="11" name="Text 8"/>
          <p:cNvSpPr txBox="1"/>
          <p:nvPr/>
        </p:nvSpPr>
        <p:spPr>
          <a:xfrm>
            <a:off x="960120" y="4343400"/>
            <a:ext cx="822960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Add your logo to the strip above, then right-click the group and Save as Picture (PNG).</a:t>
            </a:r>
            <a:endParaRPr lang="en-US" sz="1350" dirty="0">
              <a:latin typeface="Futura Light" panose="020B0500000000000000" pitchFamily="34" charset="0"/>
            </a:endParaRPr>
          </a:p>
          <a:p>
            <a:pPr marL="342900" indent="-342900">
              <a:spcAft>
                <a:spcPts val="700"/>
              </a:spcAft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In Outlook or Gmail, open signature settings and insert the image beneath your details.</a:t>
            </a:r>
            <a:endParaRPr lang="en-US" sz="1350" dirty="0">
              <a:latin typeface="Futura Light" panose="020B0500000000000000" pitchFamily="34" charset="0"/>
            </a:endParaRPr>
          </a:p>
          <a:p>
            <a:pPr marL="342900" indent="-342900">
              <a:buSzPct val="100000"/>
              <a:buChar char="•"/>
            </a:pPr>
            <a:r>
              <a:rPr lang="en-US" sz="1350" dirty="0">
                <a:solidFill>
                  <a:srgbClr val="1A1A1A"/>
                </a:solidFill>
                <a:latin typeface="Futura Light" panose="020B0500000000000000" pitchFamily="34" charset="0"/>
                <a:ea typeface="Calibri" pitchFamily="34" charset="-122"/>
                <a:cs typeface="Calibri" pitchFamily="34" charset="-120"/>
              </a:rPr>
              <a:t>Keep it for the campaign week, then switch back afterwards.</a:t>
            </a:r>
            <a:endParaRPr lang="en-US" sz="1350" dirty="0">
              <a:latin typeface="Futura Light" panose="020B0500000000000000" pitchFamily="34" charset="0"/>
            </a:endParaRPr>
          </a:p>
        </p:txBody>
      </p:sp>
      <p:sp>
        <p:nvSpPr>
          <p:cNvPr id="12" name="Text 9"/>
          <p:cNvSpPr txBox="1"/>
          <p:nvPr/>
        </p:nvSpPr>
        <p:spPr>
          <a:xfrm>
            <a:off x="457200" y="6455664"/>
            <a:ext cx="822960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>
              <a:buNone/>
            </a:pPr>
            <a:r>
              <a:rPr lang="en-US" sz="1000" i="1" dirty="0">
                <a:solidFill>
                  <a:srgbClr val="6E6E6E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Editable template — replace the [bracketed] text and add your logo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</TotalTime>
  <Words>576</Words>
  <Application>Microsoft Office PowerPoint</Application>
  <PresentationFormat>Widescreen</PresentationFormat>
  <Paragraphs>72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Mada Aldeeb</cp:lastModifiedBy>
  <cp:revision>29</cp:revision>
  <dcterms:created xsi:type="dcterms:W3CDTF">2026-09-05T10:11:08Z</dcterms:created>
  <dcterms:modified xsi:type="dcterms:W3CDTF">2026-10-12T11:27:32Z</dcterms:modified>
</cp:coreProperties>
</file>